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6" r:id="rId5"/>
    <p:sldId id="264" r:id="rId6"/>
    <p:sldId id="265" r:id="rId7"/>
    <p:sldId id="262" r:id="rId8"/>
    <p:sldId id="268" r:id="rId9"/>
    <p:sldId id="258" r:id="rId10"/>
    <p:sldId id="261" r:id="rId11"/>
    <p:sldId id="259" r:id="rId12"/>
    <p:sldId id="260" r:id="rId13"/>
    <p:sldId id="272" r:id="rId14"/>
    <p:sldId id="273" r:id="rId15"/>
    <p:sldId id="271" r:id="rId16"/>
    <p:sldId id="278" r:id="rId17"/>
    <p:sldId id="277" r:id="rId18"/>
    <p:sldId id="270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54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48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79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80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3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93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43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3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08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1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ECB5-7A9B-4183-B280-B995B7049F6B}" type="datetimeFigureOut">
              <a:rPr lang="ru-RU" smtClean="0"/>
              <a:pPr/>
              <a:t>ср 19.10.22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780D-1661-4D24-A3BE-6A6E0D54C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05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2908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200" y="-939800"/>
            <a:ext cx="9144000" cy="45847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atin typeface="Gabriola" panose="04040605051002020D02" pitchFamily="82" charset="0"/>
              </a:rPr>
              <a:t>Викторина</a:t>
            </a:r>
            <a:r>
              <a:rPr lang="ru-RU" sz="9600" dirty="0" smtClean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/>
            </a:r>
            <a:br>
              <a:rPr lang="ru-RU" dirty="0" smtClean="0">
                <a:latin typeface="Gabriola" panose="04040605051002020D02" pitchFamily="82" charset="0"/>
              </a:rPr>
            </a:br>
            <a:r>
              <a:rPr lang="ru-RU" dirty="0" smtClean="0">
                <a:latin typeface="Gabriola" panose="04040605051002020D02" pitchFamily="82" charset="0"/>
              </a:rPr>
              <a:t>на тему:</a:t>
            </a:r>
            <a:br>
              <a:rPr lang="ru-RU" dirty="0" smtClean="0">
                <a:latin typeface="Gabriola" panose="04040605051002020D02" pitchFamily="82" charset="0"/>
              </a:rPr>
            </a:br>
            <a:r>
              <a:rPr lang="ru-RU" dirty="0" smtClean="0">
                <a:latin typeface="Gabriola" panose="04040605051002020D02" pitchFamily="82" charset="0"/>
              </a:rPr>
              <a:t>«Губернаторы Ярославского края»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464581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u="sng" dirty="0" smtClean="0">
                <a:latin typeface="Gabriola" panose="04040605051002020D02" pitchFamily="82" charset="0"/>
              </a:rPr>
              <a:t>Выполнили</a:t>
            </a:r>
            <a:r>
              <a:rPr lang="ru-RU" dirty="0" smtClean="0">
                <a:latin typeface="Gabriola" panose="04040605051002020D02" pitchFamily="82" charset="0"/>
              </a:rPr>
              <a:t>: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Студентки </a:t>
            </a:r>
            <a:r>
              <a:rPr lang="ru-RU" dirty="0" err="1" smtClean="0">
                <a:latin typeface="Gabriola" panose="04040605051002020D02" pitchFamily="82" charset="0"/>
              </a:rPr>
              <a:t>ЯрПК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Группы №42</a:t>
            </a:r>
          </a:p>
          <a:p>
            <a:r>
              <a:rPr lang="ru-RU" dirty="0" err="1" smtClean="0">
                <a:latin typeface="Gabriola" panose="04040605051002020D02" pitchFamily="82" charset="0"/>
              </a:rPr>
              <a:t>Бабицкая</a:t>
            </a:r>
            <a:r>
              <a:rPr lang="ru-RU" dirty="0" smtClean="0">
                <a:latin typeface="Gabriola" panose="04040605051002020D02" pitchFamily="82" charset="0"/>
              </a:rPr>
              <a:t> Анна и Яковлева Анна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1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-32131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Gabriola" panose="04040605051002020D02" pitchFamily="82" charset="0"/>
              </a:rPr>
              <a:t>КАРАБИХА</a:t>
            </a:r>
            <a:endParaRPr lang="ru-RU" sz="8000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900" y="4948238"/>
            <a:ext cx="9144000" cy="16557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  <a:hlinkClick r:id="rId3" action="ppaction://hlinksldjump"/>
              </a:rPr>
              <a:t>Главное меню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22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512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909637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Разгадайте кроссворд</a:t>
            </a:r>
            <a:endParaRPr lang="ru-RU" dirty="0">
              <a:latin typeface="Gabriola" panose="04040605051002020D02" pitchFamily="8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657992"/>
              </p:ext>
            </p:extLst>
          </p:nvPr>
        </p:nvGraphicFramePr>
        <p:xfrm>
          <a:off x="3873500" y="2053166"/>
          <a:ext cx="533400" cy="279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466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6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2370701"/>
              </p:ext>
            </p:extLst>
          </p:nvPr>
        </p:nvGraphicFramePr>
        <p:xfrm>
          <a:off x="1168397" y="2510366"/>
          <a:ext cx="4876803" cy="49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</a:tblGrid>
              <a:tr h="499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869912"/>
              </p:ext>
            </p:extLst>
          </p:nvPr>
        </p:nvGraphicFramePr>
        <p:xfrm>
          <a:off x="1727200" y="4419600"/>
          <a:ext cx="2679700" cy="43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0"/>
                <a:gridCol w="535940"/>
                <a:gridCol w="535940"/>
                <a:gridCol w="535940"/>
                <a:gridCol w="535940"/>
              </a:tblGrid>
              <a:tr h="431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694" y="2510366"/>
            <a:ext cx="50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3500" y="16383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55695" y="4419600"/>
            <a:ext cx="57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1" y="16383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0000"/>
                </a:solidFill>
                <a:effectLst/>
                <a:latin typeface="-apple-system"/>
              </a:rPr>
              <a:t>ВОПРОСЫ: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1) Как звали мать Михаила Николаевича?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2) Что получил за время своей службы М.Н Голицын?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3) Какое из общероссийских событий оказало особое значение на Ярославский край в период губернаторства Голицына? </a:t>
            </a:r>
            <a:endParaRPr lang="ru-RU" sz="2400" dirty="0"/>
          </a:p>
        </p:txBody>
      </p:sp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563" y="5171155"/>
            <a:ext cx="2328874" cy="1176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98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512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1.Екатерина</a:t>
            </a:r>
            <a:br>
              <a:rPr lang="ru-RU" dirty="0" smtClean="0"/>
            </a:br>
            <a:r>
              <a:rPr lang="ru-RU" dirty="0" smtClean="0"/>
              <a:t>2.Ордена</a:t>
            </a:r>
            <a:br>
              <a:rPr lang="ru-RU" dirty="0" smtClean="0"/>
            </a:br>
            <a:r>
              <a:rPr lang="ru-RU" dirty="0" smtClean="0"/>
              <a:t>3.Война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99038"/>
            <a:ext cx="9144000" cy="16557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  <a:hlinkClick r:id="rId3" action="ppaction://hlinksldjump"/>
              </a:rPr>
              <a:t>Главное меню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3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3655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630237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0" i="0" dirty="0" smtClean="0">
                <a:solidFill>
                  <a:srgbClr val="000000"/>
                </a:solidFill>
                <a:effectLst/>
                <a:latin typeface="-apple-system"/>
              </a:rPr>
              <a:t>Вставьте в предложение пропущенные слова: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36800"/>
            <a:ext cx="9144000" cy="2921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Михаил Голицын с ____ лет обучался в ________ корпусе, который являлся средним привилегированным закрытым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военно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- учебным заведением для детей ______ аристократии.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9400" y="488846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3" action="ppaction://hlinksldjump"/>
              </a:rPr>
              <a:t>ОТВЕТ: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69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457200"/>
            <a:ext cx="9144000" cy="4267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0" i="0" dirty="0" smtClean="0">
                <a:solidFill>
                  <a:srgbClr val="000000"/>
                </a:solidFill>
                <a:effectLst/>
                <a:latin typeface="-apple-system"/>
              </a:rPr>
              <a:t>Михаил Голицын с 10 лет обучался в Пажеском корпусе, который являлся средним привилегированным закрытым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-apple-system"/>
              </a:rPr>
              <a:t>военно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-apple-system"/>
              </a:rPr>
              <a:t> - учебным заведением для детей дворянской аристократии.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2499" y="5360635"/>
            <a:ext cx="240540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  <a:hlinkClick r:id="rId3" action="ppaction://hlinksldjump"/>
              </a:rPr>
              <a:t>Главное меню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766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27000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По описанию или достижению детей Михаила Голицына, определить о каком именно ребёнке Голицына идёт речь. Назовите его имя.</a:t>
            </a:r>
            <a:r>
              <a:rPr lang="ru-RU" sz="3200" dirty="0" smtClean="0">
                <a:latin typeface="Gabriola" panose="04040605051002020D02" pitchFamily="82" charset="0"/>
              </a:rPr>
              <a:t/>
            </a:r>
            <a:br>
              <a:rPr lang="ru-RU" sz="3200" dirty="0" smtClean="0">
                <a:latin typeface="Gabriola" panose="04040605051002020D02" pitchFamily="82" charset="0"/>
              </a:rPr>
            </a:b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550" y="2027238"/>
            <a:ext cx="9842500" cy="516096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Камергер, действительный статский советник,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почтдиректор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в Царстве Польском</a:t>
            </a:r>
            <a:endParaRPr lang="ru-RU" dirty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Фрейлина, с 1827 года замужем за графом Львом Григорьевичем Салтыковым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3. Корнет лейб-гвардии гусарского полка, затем камергер, действительный статский советник.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4. Декабрист, сослан в Сибирь, затем отправлен рядовым на Кавказ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  <a:hlinkClick r:id="rId3" action="ppaction://hlinksldjump"/>
              </a:rPr>
              <a:t>ОТВЕТ: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-apple-system"/>
                <a:hlinkClick r:id="rId3" action="ppaction://hlinksldjump"/>
              </a:rPr>
              <a:t>        </a:t>
            </a:r>
            <a:endParaRPr lang="ru-RU" b="1" i="0" dirty="0" smtClean="0">
              <a:solidFill>
                <a:srgbClr val="FF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58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9144000" cy="6248400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Камергер, действительный статский советник,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почтдиректор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в Царстве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Польском –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Сын Александр</a:t>
            </a:r>
            <a:endParaRPr lang="ru-RU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2. Фрейлина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 с 1827 года замужем за графом Львом Григорьевичем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Салтыковым –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Дочь Екатерина</a:t>
            </a: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3. Корнет лейб-гвардии гусарского полка, затем камергер, действительный статский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советник -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Сын Леонид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4. Декабрист, сослан в Сибирь, затем отправлен рядовым на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Кавказ -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Сын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Валерьян</a:t>
            </a:r>
            <a:endParaRPr lang="ru-RU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                                      </a:t>
            </a: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198" y="5962363"/>
            <a:ext cx="2627604" cy="749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8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Что Михаил Николаевич Голицын возглавил во время Отечественной войны 1812 года?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3" action="ppaction://hlinksldjump"/>
              </a:rPr>
              <a:t>ОТВЕТ: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3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Комитет Ярославской военной силы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8350" y="4054982"/>
            <a:ext cx="2633700" cy="749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7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Gabriola" panose="04040605051002020D02" pitchFamily="82" charset="0"/>
              </a:rPr>
              <a:t>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оставьте портретную характеристику губернатора по образцу: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2446338"/>
            <a:ext cx="9144000" cy="458946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Фигура – (симметричная фигура по всей длине,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широкая фигура по всей длине,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узкая талия, широкие плечи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круглая и полноватая фигура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очень худощавая фигура)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2. Лицо – (радостное, улыбающееся, безжизненное,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оканемелое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, серьёзное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3. Глаза – (цвет)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4. Волосы – (цвет)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5. Руки – (огромные ладоши, огромные руки)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6. Одежда – (указать одежду с любого портрета)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0650" y="3171826"/>
            <a:ext cx="2633700" cy="749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3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5561503"/>
              </p:ext>
            </p:extLst>
          </p:nvPr>
        </p:nvGraphicFramePr>
        <p:xfrm>
          <a:off x="-101600" y="-114298"/>
          <a:ext cx="12293601" cy="764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867"/>
                <a:gridCol w="4097867"/>
                <a:gridCol w="4097867"/>
              </a:tblGrid>
              <a:tr h="2546879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46879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46879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7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8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FF0000"/>
                          </a:solidFill>
                          <a:hlinkClick r:id="rId11" action="ppaction://hlinksldjump"/>
                        </a:rPr>
                        <a:t>9</a:t>
                      </a:r>
                      <a:endParaRPr lang="ru-RU" sz="9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3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1100" y="1079500"/>
            <a:ext cx="7099300" cy="3340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Назовите фамилию, имя, отчество Ярославского губернатора.</a:t>
            </a:r>
            <a:endParaRPr lang="ru-RU" dirty="0"/>
          </a:p>
        </p:txBody>
      </p:sp>
      <p:pic>
        <p:nvPicPr>
          <p:cNvPr id="1026" name="Picture 2" descr="Михаил Николаевич Голицы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5080000" cy="607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3250" y="5010834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ОТВЕТ: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4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436937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Голицын Михаил Николаевич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3863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Главное меню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9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200" y="381000"/>
            <a:ext cx="9144000" cy="4821238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Выберите достоверные годы жизни губернатора?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0" i="0" dirty="0" smtClean="0">
                <a:solidFill>
                  <a:srgbClr val="000000"/>
                </a:solidFill>
                <a:effectLst/>
                <a:latin typeface="-apple-system"/>
              </a:rPr>
              <a:t>а) 1743 – 1815</a:t>
            </a:r>
            <a:br>
              <a:rPr lang="ru-RU" sz="4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0" i="0" dirty="0" smtClean="0">
                <a:solidFill>
                  <a:srgbClr val="000000"/>
                </a:solidFill>
                <a:effectLst/>
                <a:latin typeface="-apple-system"/>
              </a:rPr>
              <a:t>б) 1757 – 1827</a:t>
            </a:r>
            <a:br>
              <a:rPr lang="ru-RU" sz="4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0" i="0" dirty="0" smtClean="0">
                <a:solidFill>
                  <a:srgbClr val="000000"/>
                </a:solidFill>
                <a:effectLst/>
                <a:latin typeface="-apple-system"/>
              </a:rPr>
              <a:t>в) 1755 - 1830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87500" y="5447507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ОТВЕТ: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8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б) 1757 - 1827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3212307"/>
            <a:ext cx="9144000" cy="16557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  <a:hlinkClick r:id="rId3" action="ppaction://hlinksldjump"/>
              </a:rPr>
              <a:t>Главное меню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9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-35814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200" y="-762795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-apple-system"/>
              </a:rPr>
              <a:t>Соедините имена жён Михаила Николаевича с их портретами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171" y="5316317"/>
            <a:ext cx="9144000" cy="1655762"/>
          </a:xfrm>
        </p:spPr>
        <p:txBody>
          <a:bodyPr/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Федосья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Степановна Ржевская</a:t>
            </a:r>
            <a:endParaRPr lang="ru-RU" dirty="0" smtClean="0"/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Наталья Ивановна Толстая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Прасковья Петровна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Бём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45" y="1295400"/>
            <a:ext cx="2656155" cy="4044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9355" y="1295401"/>
            <a:ext cx="2922349" cy="4044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8117" y="1295400"/>
            <a:ext cx="3474384" cy="4020917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12161" y="5870755"/>
            <a:ext cx="1896020" cy="963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6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195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200" y="-762795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79" y="392905"/>
            <a:ext cx="2656155" cy="4044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899" y="392906"/>
            <a:ext cx="2922349" cy="4044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4278" y="368278"/>
            <a:ext cx="3571249" cy="4133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6208" y="4594868"/>
            <a:ext cx="290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-apple-system"/>
              </a:rPr>
              <a:t>Наталья Ивановна Толстая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1978" y="3078449"/>
            <a:ext cx="2908044" cy="701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482" y="4594869"/>
            <a:ext cx="292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Прасковья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Петровна </a:t>
            </a:r>
            <a:r>
              <a:rPr lang="ru-RU" sz="2400" dirty="0" err="1">
                <a:solidFill>
                  <a:srgbClr val="000000"/>
                </a:solidFill>
                <a:latin typeface="-apple-system"/>
              </a:rPr>
              <a:t>Бём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1946" y="4668736"/>
            <a:ext cx="35462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 smtClean="0">
                <a:solidFill>
                  <a:srgbClr val="000000"/>
                </a:solidFill>
                <a:latin typeface="-apple-system"/>
              </a:rPr>
              <a:t>Федосья</a:t>
            </a:r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Степановна Ржевская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4899" y="5684967"/>
            <a:ext cx="240540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  <a:hlinkClick r:id="rId7" action="ppaction://hlinksldjump"/>
              </a:rPr>
              <a:t>Главное меню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0" y="-3289300"/>
            <a:ext cx="12293600" cy="1229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900" y="-1037431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abriola" panose="04040605051002020D02" pitchFamily="82" charset="0"/>
              </a:rPr>
              <a:t>Разгадайте ребус и ответьте на вопрос: «Какое село принадлежало Голицыну?»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0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4" y="2085974"/>
            <a:ext cx="3178176" cy="2714626"/>
          </a:xfrm>
          <a:prstGeom prst="rect">
            <a:avLst/>
          </a:prstGeom>
        </p:spPr>
      </p:pic>
      <p:pic>
        <p:nvPicPr>
          <p:cNvPr id="6" name="Рисунок 5" descr="i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5765" y="2040733"/>
            <a:ext cx="3448048" cy="2844800"/>
          </a:xfrm>
          <a:prstGeom prst="rect">
            <a:avLst/>
          </a:prstGeom>
        </p:spPr>
      </p:pic>
      <p:pic>
        <p:nvPicPr>
          <p:cNvPr id="7" name="Рисунок 6" descr="61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00" y="1892300"/>
            <a:ext cx="3040857" cy="2975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412" y="1506607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1,А,2,3,4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91477" y="1229609"/>
            <a:ext cx="100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,,</a:t>
            </a:r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499100"/>
            <a:ext cx="191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hlinkClick r:id="rId6" action="ppaction://hlinksldjump"/>
              </a:rPr>
              <a:t>ОТВЕТ: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0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314</Words>
  <Application>Microsoft Office PowerPoint</Application>
  <PresentationFormat>Произвольный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Викторина  на тему: «Губернаторы Ярославского края»</vt:lpstr>
      <vt:lpstr>Слайд 2</vt:lpstr>
      <vt:lpstr>1. Назовите фамилию, имя, отчество Ярославского губернатора.</vt:lpstr>
      <vt:lpstr>Голицын Михаил Николаевич</vt:lpstr>
      <vt:lpstr>Выберите достоверные годы жизни губернатора?  а) 1743 – 1815  б) 1757 – 1827  в) 1755 - 1830</vt:lpstr>
      <vt:lpstr>б) 1757 - 1827</vt:lpstr>
      <vt:lpstr>Соедините имена жён Михаила Николаевича с их портретами </vt:lpstr>
      <vt:lpstr> </vt:lpstr>
      <vt:lpstr>Разгадайте ребус и ответьте на вопрос: «Какое село принадлежало Голицыну?»</vt:lpstr>
      <vt:lpstr>КАРАБИХА</vt:lpstr>
      <vt:lpstr>Разгадайте кроссворд</vt:lpstr>
      <vt:lpstr>1.Екатерина 2.Ордена 3.Война</vt:lpstr>
      <vt:lpstr>Вставьте в предложение пропущенные слова:</vt:lpstr>
      <vt:lpstr>Михаил Голицын с 10 лет обучался в Пажеском корпусе, который являлся средним привилегированным закрытым военно - учебным заведением для детей дворянской аристократии.</vt:lpstr>
      <vt:lpstr>По описанию или достижению детей Михаила Голицына, определить о каком именно ребёнке Голицына идёт речь. Назовите его имя. </vt:lpstr>
      <vt:lpstr>Слайд 16</vt:lpstr>
      <vt:lpstr>Что Михаил Николаевич Голицын возглавил во время Отечественной войны 1812 года?</vt:lpstr>
      <vt:lpstr>Комитет Ярославской военной силы</vt:lpstr>
      <vt:lpstr>Составьте портретную характеристику губернатора по образцу: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на тему: «Губернатор Ярославского края – Голицын Михаил Николаевич»</dc:title>
  <dc:creator>User U</dc:creator>
  <cp:lastModifiedBy>Анна</cp:lastModifiedBy>
  <cp:revision>11</cp:revision>
  <dcterms:created xsi:type="dcterms:W3CDTF">2016-10-08T12:16:48Z</dcterms:created>
  <dcterms:modified xsi:type="dcterms:W3CDTF">2022-10-19T20:12:35Z</dcterms:modified>
</cp:coreProperties>
</file>